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2" r:id="rId3"/>
    <p:sldId id="296" r:id="rId4"/>
    <p:sldId id="310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275" r:id="rId13"/>
    <p:sldId id="292" r:id="rId14"/>
    <p:sldId id="304" r:id="rId15"/>
    <p:sldId id="307" r:id="rId16"/>
    <p:sldId id="308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4a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9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90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567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71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40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14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23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6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309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2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C19DB-7F64-4330-BC67-69CD00BB4E26}" type="datetimeFigureOut">
              <a:rPr lang="pt-BR" smtClean="0"/>
              <a:t>11/04/2021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D47FC-A3E6-4D67-AEED-67E449C761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2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rackground_das_intros_com_áudi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000" out="200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background_das_intros">
            <a:hlinkClick r:id="" action="ppaction://media"/>
            <a:extLst>
              <a:ext uri="{FF2B5EF4-FFF2-40B4-BE49-F238E27FC236}">
                <a16:creationId xmlns:a16="http://schemas.microsoft.com/office/drawing/2014/main" id="{FE9ACB51-DC50-40A4-8582-A7138714CFB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A38003D-6233-4A5E-AB9D-5EF3DA1C32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2880779" y="2510299"/>
            <a:ext cx="6771405" cy="2240357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2880779" y="2612132"/>
            <a:ext cx="6771405" cy="2036688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 começa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em instantes</a:t>
            </a:r>
          </a:p>
        </p:txBody>
      </p:sp>
      <p:pic>
        <p:nvPicPr>
          <p:cNvPr id="9" name="Animação da intro">
            <a:hlinkClick r:id="" action="ppaction://media"/>
            <a:extLst>
              <a:ext uri="{FF2B5EF4-FFF2-40B4-BE49-F238E27FC236}">
                <a16:creationId xmlns:a16="http://schemas.microsoft.com/office/drawing/2014/main" id="{F26B9BC7-B50D-46AD-925E-F37ED2C140C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bmkLst>
                    <p14:bmk name="Indicador 1" time="0"/>
                  </p14:bmkLst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769600" y="5684520"/>
            <a:ext cx="609600" cy="609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5C16BEB-1E4C-4430-9FEF-4C626D2AF47C}"/>
              </a:ext>
            </a:extLst>
          </p:cNvPr>
          <p:cNvSpPr txBox="1"/>
          <p:nvPr/>
        </p:nvSpPr>
        <p:spPr>
          <a:xfrm>
            <a:off x="7223474" y="6294120"/>
            <a:ext cx="4857420" cy="400110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Aproveita para ir preparando a câmera ;)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3CA10135-6D79-420B-BF08-E0429983A2AA}"/>
              </a:ext>
            </a:extLst>
          </p:cNvPr>
          <p:cNvSpPr txBox="1"/>
          <p:nvPr/>
        </p:nvSpPr>
        <p:spPr>
          <a:xfrm>
            <a:off x="3021842" y="2532740"/>
            <a:ext cx="6506909" cy="2195473"/>
          </a:xfrm>
          <a:prstGeom prst="rect">
            <a:avLst/>
          </a:prstGeom>
          <a:noFill/>
          <a:effectLst>
            <a:outerShdw blurRad="165100" dist="50800" dir="2700000" algn="ctr" rotWithShape="0">
              <a:schemeClr val="bg1">
                <a:alpha val="80000"/>
              </a:schemeClr>
            </a:outerShdw>
          </a:effectLst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472E0BB-9969-4A85-8CFF-24FB3503B635}"/>
              </a:ext>
            </a:extLst>
          </p:cNvPr>
          <p:cNvSpPr txBox="1"/>
          <p:nvPr/>
        </p:nvSpPr>
        <p:spPr>
          <a:xfrm>
            <a:off x="3021843" y="2532740"/>
            <a:ext cx="6506909" cy="2195473"/>
          </a:xfrm>
          <a:prstGeom prst="rect">
            <a:avLst/>
          </a:prstGeom>
          <a:noFill/>
          <a:effectLst/>
        </p:spPr>
        <p:txBody>
          <a:bodyPr wrap="none" rtlCol="0" anchor="ctr">
            <a:spAutoFit/>
          </a:bodyPr>
          <a:lstStyle/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aula</a:t>
            </a:r>
          </a:p>
          <a:p>
            <a:pPr algn="ctr">
              <a:lnSpc>
                <a:spcPts val="8200"/>
              </a:lnSpc>
            </a:pPr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começa agora!</a:t>
            </a:r>
          </a:p>
        </p:txBody>
      </p:sp>
    </p:spTree>
    <p:extLst>
      <p:ext uri="{BB962C8B-B14F-4D97-AF65-F5344CB8AC3E}">
        <p14:creationId xmlns:p14="http://schemas.microsoft.com/office/powerpoint/2010/main" val="9319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9" bmkName="Indicador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8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90" presetID="10" presetClass="exit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1" dur="3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2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9" bmkName="Indicador 1"/>
                      </p:tgtEl>
                    </p:cond>
                  </p:nextCondLst>
                </p:seq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0"/>
          <p:bldP spid="7" grpId="1"/>
          <p:bldP spid="7" grpId="2"/>
          <p:bldP spid="8" grpId="0"/>
          <p:bldP spid="11" grpId="0"/>
          <p:bldP spid="14" grpId="0"/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7015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8986"/>
                                </p:stCondLst>
                                <p:childTnLst>
                                  <p:par>
                                    <p:cTn id="1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17972"/>
                                </p:stCondLst>
                                <p:childTnLst>
                                  <p:par>
                                    <p:cTn id="1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6958"/>
                                </p:stCondLst>
                                <p:childTnLst>
                                  <p:par>
                                    <p:cTn id="1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1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235944"/>
                                </p:stCondLst>
                                <p:childTnLst>
                                  <p:par>
                                    <p:cTn id="1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94930"/>
                                </p:stCondLst>
                                <p:childTnLst>
                                  <p:par>
                                    <p:cTn id="22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3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353916"/>
                                </p:stCondLst>
                                <p:childTnLst>
                                  <p:par>
                                    <p:cTn id="2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6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412902"/>
                                </p:stCondLst>
                                <p:childTnLst>
                                  <p:par>
                                    <p:cTn id="28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29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471888"/>
                                </p:stCondLst>
                                <p:childTnLst>
                                  <p:par>
                                    <p:cTn id="3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2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530874"/>
                                </p:stCondLst>
                                <p:childTnLst>
                                  <p:par>
                                    <p:cTn id="34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5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589860"/>
                                </p:stCondLst>
                                <p:childTnLst>
                                  <p:par>
                                    <p:cTn id="37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8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648846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707832"/>
                                </p:stCondLst>
                                <p:childTnLst>
                                  <p:par>
                                    <p:cTn id="43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766818"/>
                                </p:stCondLst>
                                <p:childTnLst>
                                  <p:par>
                                    <p:cTn id="46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7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825804"/>
                                </p:stCondLst>
                                <p:childTnLst>
                                  <p:par>
                                    <p:cTn id="49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0" dur="58986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54" dur="5875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6" dur="1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1" dur="2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10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2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2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69" dur="1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0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1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1999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0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0">
                    <p:cTn id="81" repeatCount="indefinite" fill="hold" display="0">
                      <p:stCondLst>
                        <p:cond delay="indefinite"/>
                      </p:stCondLst>
                    </p:cTn>
                    <p:tgtEl>
                      <p:spTgt spid="3"/>
                    </p:tgtEl>
                  </p:cMediaNode>
                </p:video>
                <p:audio>
                  <p:cMediaNode vol="0" mute="1" showWhenStopped="0">
                    <p:cTn id="8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9"/>
                    </p:tgtEl>
                  </p:cMediaNode>
                </p:audio>
                <p:video>
                  <p:cMediaNode vol="80000">
                    <p:cTn id="93" fill="hold" display="0">
                      <p:stCondLst>
                        <p:cond delay="indefinite"/>
                      </p:stCondLst>
                    </p:cTn>
                    <p:tgtEl>
                      <p:spTgt spid="2"/>
                    </p:tgtEl>
                  </p:cMediaNode>
                </p:video>
              </p:childTnLst>
            </p:cTn>
          </p:par>
        </p:tnLst>
        <p:bldLst>
          <p:bldP spid="7" grpId="2"/>
          <p:bldP spid="8" grpId="0"/>
          <p:bldP spid="11" grpId="0"/>
          <p:bldP spid="14" grpId="0"/>
          <p:bldP spid="15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2640769" y="2157857"/>
            <a:ext cx="6707285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segundo conceito</a:t>
            </a:r>
          </a:p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mais importante</a:t>
            </a:r>
          </a:p>
          <a:p>
            <a:pPr algn="ctr"/>
            <a:r>
              <a:rPr lang="pt-BR" sz="6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Matemática</a:t>
            </a:r>
          </a:p>
        </p:txBody>
      </p:sp>
    </p:spTree>
    <p:extLst>
      <p:ext uri="{BB962C8B-B14F-4D97-AF65-F5344CB8AC3E}">
        <p14:creationId xmlns:p14="http://schemas.microsoft.com/office/powerpoint/2010/main" val="25647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1596517" y="838596"/>
            <a:ext cx="4123245" cy="517064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Álgebra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T. dos Números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Geometria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Topologia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T. dos Grupos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6003417" y="838596"/>
            <a:ext cx="748923" cy="517064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→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7035995" y="838596"/>
            <a:ext cx="2694969" cy="517064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Operações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Números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Espaço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Formas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Simetria</a:t>
            </a:r>
          </a:p>
        </p:txBody>
      </p:sp>
    </p:spTree>
    <p:extLst>
      <p:ext uri="{BB962C8B-B14F-4D97-AF65-F5344CB8AC3E}">
        <p14:creationId xmlns:p14="http://schemas.microsoft.com/office/powerpoint/2010/main" val="1031174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QueÉMatemática">
            <a:hlinkClick r:id="" action="ppaction://media"/>
            <a:extLst>
              <a:ext uri="{FF2B5EF4-FFF2-40B4-BE49-F238E27FC236}">
                <a16:creationId xmlns:a16="http://schemas.microsoft.com/office/drawing/2014/main" id="{666C8D21-C48E-4E5E-854D-2007D2225F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8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831531" y="3629163"/>
            <a:ext cx="105270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Estudo</a:t>
            </a:r>
          </a:p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natureza</a:t>
            </a:r>
          </a:p>
          <a:p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 estrutura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831531" y="758963"/>
            <a:ext cx="10527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5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Essência</a:t>
            </a:r>
          </a:p>
        </p:txBody>
      </p:sp>
    </p:spTree>
    <p:extLst>
      <p:ext uri="{BB962C8B-B14F-4D97-AF65-F5344CB8AC3E}">
        <p14:creationId xmlns:p14="http://schemas.microsoft.com/office/powerpoint/2010/main" val="268207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831531" y="758963"/>
            <a:ext cx="10527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Teoria das Categorias</a:t>
            </a:r>
          </a:p>
        </p:txBody>
      </p:sp>
      <p:sp>
        <p:nvSpPr>
          <p:cNvPr id="2" name="Elipse 1"/>
          <p:cNvSpPr/>
          <p:nvPr/>
        </p:nvSpPr>
        <p:spPr>
          <a:xfrm>
            <a:off x="3797300" y="3644900"/>
            <a:ext cx="279400" cy="279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lipse 4"/>
          <p:cNvSpPr/>
          <p:nvPr/>
        </p:nvSpPr>
        <p:spPr>
          <a:xfrm>
            <a:off x="8534400" y="3657600"/>
            <a:ext cx="279400" cy="279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" name="Conector em curva 6"/>
          <p:cNvCxnSpPr>
            <a:stCxn id="2" idx="7"/>
            <a:endCxn id="5" idx="1"/>
          </p:cNvCxnSpPr>
          <p:nvPr/>
        </p:nvCxnSpPr>
        <p:spPr>
          <a:xfrm rot="16200000" flipH="1">
            <a:off x="6299200" y="1422400"/>
            <a:ext cx="12700" cy="4539534"/>
          </a:xfrm>
          <a:prstGeom prst="curvedConnector3">
            <a:avLst>
              <a:gd name="adj1" fmla="val -5337276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em curva 12"/>
          <p:cNvCxnSpPr>
            <a:stCxn id="2" idx="1"/>
            <a:endCxn id="2" idx="3"/>
          </p:cNvCxnSpPr>
          <p:nvPr/>
        </p:nvCxnSpPr>
        <p:spPr>
          <a:xfrm rot="16200000" flipH="1">
            <a:off x="3739434" y="3784600"/>
            <a:ext cx="197566" cy="12700"/>
          </a:xfrm>
          <a:prstGeom prst="curvedConnector5">
            <a:avLst>
              <a:gd name="adj1" fmla="val -115708"/>
              <a:gd name="adj2" fmla="val -4534425"/>
              <a:gd name="adj3" fmla="val 215708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em curva 16"/>
          <p:cNvCxnSpPr>
            <a:stCxn id="5" idx="7"/>
            <a:endCxn id="5" idx="5"/>
          </p:cNvCxnSpPr>
          <p:nvPr/>
        </p:nvCxnSpPr>
        <p:spPr>
          <a:xfrm rot="16200000" flipH="1">
            <a:off x="8674100" y="3797300"/>
            <a:ext cx="197566" cy="12700"/>
          </a:xfrm>
          <a:prstGeom prst="curvedConnector5">
            <a:avLst>
              <a:gd name="adj1" fmla="val -115708"/>
              <a:gd name="adj2" fmla="val 4900465"/>
              <a:gd name="adj3" fmla="val 215708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Elipse 21"/>
          <p:cNvSpPr/>
          <p:nvPr/>
        </p:nvSpPr>
        <p:spPr>
          <a:xfrm>
            <a:off x="6165850" y="5160274"/>
            <a:ext cx="279400" cy="279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3" name="Conector em curva 22"/>
          <p:cNvCxnSpPr>
            <a:stCxn id="5" idx="3"/>
            <a:endCxn id="22" idx="7"/>
          </p:cNvCxnSpPr>
          <p:nvPr/>
        </p:nvCxnSpPr>
        <p:spPr>
          <a:xfrm rot="5400000">
            <a:off x="6837271" y="3463145"/>
            <a:ext cx="1305108" cy="2170984"/>
          </a:xfrm>
          <a:prstGeom prst="curvedConnector3">
            <a:avLst>
              <a:gd name="adj1" fmla="val 50000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em curva 27"/>
          <p:cNvCxnSpPr>
            <a:stCxn id="2" idx="4"/>
            <a:endCxn id="22" idx="2"/>
          </p:cNvCxnSpPr>
          <p:nvPr/>
        </p:nvCxnSpPr>
        <p:spPr>
          <a:xfrm rot="16200000" flipH="1">
            <a:off x="4363588" y="3497712"/>
            <a:ext cx="1375674" cy="2228850"/>
          </a:xfrm>
          <a:prstGeom prst="curvedConnector2">
            <a:avLst/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em curva 30"/>
          <p:cNvCxnSpPr>
            <a:stCxn id="22" idx="3"/>
            <a:endCxn id="22" idx="5"/>
          </p:cNvCxnSpPr>
          <p:nvPr/>
        </p:nvCxnSpPr>
        <p:spPr>
          <a:xfrm rot="16200000" flipH="1">
            <a:off x="6305550" y="5299974"/>
            <a:ext cx="12700" cy="197566"/>
          </a:xfrm>
          <a:prstGeom prst="curvedConnector3">
            <a:avLst>
              <a:gd name="adj1" fmla="val 2122181"/>
            </a:avLst>
          </a:prstGeom>
          <a:ln w="12700">
            <a:solidFill>
              <a:schemeClr val="bg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778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901870" y="2813237"/>
            <a:ext cx="105270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levamos</a:t>
            </a:r>
            <a:endParaRPr lang="pt-BR" sz="4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24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159B804-1C86-474B-87F6-5164C88F0BF5}"/>
              </a:ext>
            </a:extLst>
          </p:cNvPr>
          <p:cNvSpPr txBox="1"/>
          <p:nvPr/>
        </p:nvSpPr>
        <p:spPr>
          <a:xfrm>
            <a:off x="901870" y="2813237"/>
            <a:ext cx="105270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 que não levamos</a:t>
            </a:r>
            <a:endParaRPr lang="pt-BR" sz="48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018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8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271022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36213" y="401667"/>
            <a:ext cx="48397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No último episódio...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3808357" y="3028900"/>
            <a:ext cx="4575290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Sentenças</a:t>
            </a:r>
          </a:p>
        </p:txBody>
      </p:sp>
    </p:spTree>
    <p:extLst>
      <p:ext uri="{BB962C8B-B14F-4D97-AF65-F5344CB8AC3E}">
        <p14:creationId xmlns:p14="http://schemas.microsoft.com/office/powerpoint/2010/main" val="211345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507691" y="2921642"/>
            <a:ext cx="9204764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72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Um Problema Simples</a:t>
            </a:r>
          </a:p>
        </p:txBody>
      </p:sp>
    </p:spTree>
    <p:extLst>
      <p:ext uri="{BB962C8B-B14F-4D97-AF65-F5344CB8AC3E}">
        <p14:creationId xmlns:p14="http://schemas.microsoft.com/office/powerpoint/2010/main" val="2917082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F719ECFB-01CD-426B-B3A3-7B4D52DA41B4}"/>
              </a:ext>
            </a:extLst>
          </p:cNvPr>
          <p:cNvSpPr/>
          <p:nvPr/>
        </p:nvSpPr>
        <p:spPr>
          <a:xfrm>
            <a:off x="3364117" y="2752626"/>
            <a:ext cx="9107545" cy="1378639"/>
          </a:xfrm>
          <a:prstGeom prst="round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BC2BC9B-551F-4E1F-8260-A42E4CB5D865}"/>
              </a:ext>
            </a:extLst>
          </p:cNvPr>
          <p:cNvSpPr/>
          <p:nvPr/>
        </p:nvSpPr>
        <p:spPr>
          <a:xfrm>
            <a:off x="3638746" y="3987288"/>
            <a:ext cx="386499" cy="134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41C4EB8A-6F5D-4683-9D2F-D02D2DE2D216}"/>
              </a:ext>
            </a:extLst>
          </p:cNvPr>
          <p:cNvSpPr/>
          <p:nvPr/>
        </p:nvSpPr>
        <p:spPr>
          <a:xfrm>
            <a:off x="2111605" y="3593969"/>
            <a:ext cx="518474" cy="51847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A056EEE8-FD66-459A-946D-3DC1F6DFF3BE}"/>
              </a:ext>
            </a:extLst>
          </p:cNvPr>
          <p:cNvCxnSpPr/>
          <p:nvPr/>
        </p:nvCxnSpPr>
        <p:spPr>
          <a:xfrm>
            <a:off x="1520859" y="3650531"/>
            <a:ext cx="56560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BB08078-14F9-4664-9F58-CC3A2381A7CF}"/>
              </a:ext>
            </a:extLst>
          </p:cNvPr>
          <p:cNvCxnSpPr/>
          <p:nvPr/>
        </p:nvCxnSpPr>
        <p:spPr>
          <a:xfrm>
            <a:off x="1387314" y="3845351"/>
            <a:ext cx="56560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F52DCB14-15F8-4C4E-BAED-475A104A3256}"/>
              </a:ext>
            </a:extLst>
          </p:cNvPr>
          <p:cNvCxnSpPr/>
          <p:nvPr/>
        </p:nvCxnSpPr>
        <p:spPr>
          <a:xfrm>
            <a:off x="1520859" y="4046454"/>
            <a:ext cx="565609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4B1139A7-AC0F-466D-BF19-D895D132CC1B}"/>
              </a:ext>
            </a:extLst>
          </p:cNvPr>
          <p:cNvCxnSpPr>
            <a:cxnSpLocks/>
          </p:cNvCxnSpPr>
          <p:nvPr/>
        </p:nvCxnSpPr>
        <p:spPr>
          <a:xfrm>
            <a:off x="998455" y="4121870"/>
            <a:ext cx="1135065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C53AF3E9-59C7-4C06-8370-95134C0D017C}"/>
              </a:ext>
            </a:extLst>
          </p:cNvPr>
          <p:cNvCxnSpPr>
            <a:cxnSpLocks/>
          </p:cNvCxnSpPr>
          <p:nvPr/>
        </p:nvCxnSpPr>
        <p:spPr>
          <a:xfrm flipV="1">
            <a:off x="3836708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887A62F-4051-4211-A4DC-33C634731223}"/>
              </a:ext>
            </a:extLst>
          </p:cNvPr>
          <p:cNvSpPr txBox="1"/>
          <p:nvPr/>
        </p:nvSpPr>
        <p:spPr>
          <a:xfrm>
            <a:off x="3700894" y="2994889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0</a:t>
            </a: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4210E55F-0928-4509-810A-A9A15E53377A}"/>
              </a:ext>
            </a:extLst>
          </p:cNvPr>
          <p:cNvCxnSpPr>
            <a:cxnSpLocks/>
          </p:cNvCxnSpPr>
          <p:nvPr/>
        </p:nvCxnSpPr>
        <p:spPr>
          <a:xfrm flipV="1">
            <a:off x="4355182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550667C1-F017-405A-A03E-D82C14D9BDBC}"/>
              </a:ext>
            </a:extLst>
          </p:cNvPr>
          <p:cNvSpPr txBox="1"/>
          <p:nvPr/>
        </p:nvSpPr>
        <p:spPr>
          <a:xfrm>
            <a:off x="4219367" y="2994889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</a:t>
            </a: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8811C079-A5F6-4EA3-85D3-2F0F1F5042DA}"/>
              </a:ext>
            </a:extLst>
          </p:cNvPr>
          <p:cNvCxnSpPr>
            <a:cxnSpLocks/>
          </p:cNvCxnSpPr>
          <p:nvPr/>
        </p:nvCxnSpPr>
        <p:spPr>
          <a:xfrm flipV="1">
            <a:off x="4870852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1BBCBB24-BA05-433E-BB45-384C53C475F1}"/>
              </a:ext>
            </a:extLst>
          </p:cNvPr>
          <p:cNvSpPr txBox="1"/>
          <p:nvPr/>
        </p:nvSpPr>
        <p:spPr>
          <a:xfrm>
            <a:off x="4735037" y="2994889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2</a:t>
            </a:r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14F6CFB3-4481-4860-92E7-A60B2A77F0DC}"/>
              </a:ext>
            </a:extLst>
          </p:cNvPr>
          <p:cNvCxnSpPr>
            <a:cxnSpLocks/>
          </p:cNvCxnSpPr>
          <p:nvPr/>
        </p:nvCxnSpPr>
        <p:spPr>
          <a:xfrm flipV="1">
            <a:off x="5383718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A8CC74B5-7D14-4495-A22A-E500A4D50CE2}"/>
              </a:ext>
            </a:extLst>
          </p:cNvPr>
          <p:cNvSpPr txBox="1"/>
          <p:nvPr/>
        </p:nvSpPr>
        <p:spPr>
          <a:xfrm>
            <a:off x="5248705" y="2994889"/>
            <a:ext cx="272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3</a:t>
            </a:r>
          </a:p>
        </p:txBody>
      </p: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0275CA6E-0528-4E6A-973F-DDF9CEDA14D6}"/>
              </a:ext>
            </a:extLst>
          </p:cNvPr>
          <p:cNvCxnSpPr>
            <a:cxnSpLocks/>
          </p:cNvCxnSpPr>
          <p:nvPr/>
        </p:nvCxnSpPr>
        <p:spPr>
          <a:xfrm flipV="1">
            <a:off x="5892978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F588CA3F-3301-467B-8A95-7803614C086D}"/>
              </a:ext>
            </a:extLst>
          </p:cNvPr>
          <p:cNvSpPr txBox="1"/>
          <p:nvPr/>
        </p:nvSpPr>
        <p:spPr>
          <a:xfrm>
            <a:off x="5757163" y="2994889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4</a:t>
            </a:r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558FDA30-B20C-4C6D-820C-97455A4B9608}"/>
              </a:ext>
            </a:extLst>
          </p:cNvPr>
          <p:cNvCxnSpPr>
            <a:cxnSpLocks/>
          </p:cNvCxnSpPr>
          <p:nvPr/>
        </p:nvCxnSpPr>
        <p:spPr>
          <a:xfrm flipV="1">
            <a:off x="6405000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CE7A5836-357B-4465-A301-ADB59EBEB874}"/>
              </a:ext>
            </a:extLst>
          </p:cNvPr>
          <p:cNvSpPr txBox="1"/>
          <p:nvPr/>
        </p:nvSpPr>
        <p:spPr>
          <a:xfrm>
            <a:off x="6269185" y="2994889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5</a:t>
            </a:r>
          </a:p>
        </p:txBody>
      </p: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DF1E911D-D20D-4F8C-AE4D-968866B6C4F2}"/>
              </a:ext>
            </a:extLst>
          </p:cNvPr>
          <p:cNvCxnSpPr>
            <a:cxnSpLocks/>
          </p:cNvCxnSpPr>
          <p:nvPr/>
        </p:nvCxnSpPr>
        <p:spPr>
          <a:xfrm flipV="1">
            <a:off x="6923474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C13F17AB-2C92-4334-8F67-FC1A37B597C8}"/>
              </a:ext>
            </a:extLst>
          </p:cNvPr>
          <p:cNvSpPr txBox="1"/>
          <p:nvPr/>
        </p:nvSpPr>
        <p:spPr>
          <a:xfrm>
            <a:off x="6787659" y="2994889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6</a:t>
            </a:r>
          </a:p>
        </p:txBody>
      </p: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92375566-515A-4C37-B466-6C9C9A67028E}"/>
              </a:ext>
            </a:extLst>
          </p:cNvPr>
          <p:cNvCxnSpPr>
            <a:cxnSpLocks/>
          </p:cNvCxnSpPr>
          <p:nvPr/>
        </p:nvCxnSpPr>
        <p:spPr>
          <a:xfrm flipV="1">
            <a:off x="7439144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B5DD843-88AB-462E-B430-4DD2D0E388AB}"/>
              </a:ext>
            </a:extLst>
          </p:cNvPr>
          <p:cNvSpPr txBox="1"/>
          <p:nvPr/>
        </p:nvSpPr>
        <p:spPr>
          <a:xfrm>
            <a:off x="7303329" y="2994889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7</a:t>
            </a:r>
          </a:p>
        </p:txBody>
      </p: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0E37EFCF-C44D-4153-806E-B5345B9696B7}"/>
              </a:ext>
            </a:extLst>
          </p:cNvPr>
          <p:cNvCxnSpPr>
            <a:cxnSpLocks/>
          </p:cNvCxnSpPr>
          <p:nvPr/>
        </p:nvCxnSpPr>
        <p:spPr>
          <a:xfrm flipV="1">
            <a:off x="7952010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35917D0-C190-4DD9-8D84-D9B005B6FE0D}"/>
              </a:ext>
            </a:extLst>
          </p:cNvPr>
          <p:cNvSpPr txBox="1"/>
          <p:nvPr/>
        </p:nvSpPr>
        <p:spPr>
          <a:xfrm>
            <a:off x="7816195" y="2994889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8</a:t>
            </a:r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3CB99C3E-5C03-4BCB-8E94-CE55B6AE8333}"/>
              </a:ext>
            </a:extLst>
          </p:cNvPr>
          <p:cNvCxnSpPr>
            <a:cxnSpLocks/>
          </p:cNvCxnSpPr>
          <p:nvPr/>
        </p:nvCxnSpPr>
        <p:spPr>
          <a:xfrm flipV="1">
            <a:off x="8461270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50551E85-2922-44A2-8C75-A40D5A6AFB59}"/>
              </a:ext>
            </a:extLst>
          </p:cNvPr>
          <p:cNvSpPr txBox="1"/>
          <p:nvPr/>
        </p:nvSpPr>
        <p:spPr>
          <a:xfrm>
            <a:off x="8325455" y="2994889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</a:p>
        </p:txBody>
      </p: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DB90D4BD-86E0-4CA8-A251-BBF093E2C7B7}"/>
              </a:ext>
            </a:extLst>
          </p:cNvPr>
          <p:cNvCxnSpPr>
            <a:cxnSpLocks/>
          </p:cNvCxnSpPr>
          <p:nvPr/>
        </p:nvCxnSpPr>
        <p:spPr>
          <a:xfrm flipV="1">
            <a:off x="8970530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E56A5C10-C5AE-48DC-B356-920D1A710B81}"/>
              </a:ext>
            </a:extLst>
          </p:cNvPr>
          <p:cNvSpPr txBox="1"/>
          <p:nvPr/>
        </p:nvSpPr>
        <p:spPr>
          <a:xfrm>
            <a:off x="8789832" y="2994889"/>
            <a:ext cx="364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10</a:t>
            </a:r>
          </a:p>
        </p:txBody>
      </p: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FEF9B362-AB98-46DA-BB02-AF77A6A75434}"/>
              </a:ext>
            </a:extLst>
          </p:cNvPr>
          <p:cNvCxnSpPr>
            <a:cxnSpLocks/>
          </p:cNvCxnSpPr>
          <p:nvPr/>
        </p:nvCxnSpPr>
        <p:spPr>
          <a:xfrm flipV="1">
            <a:off x="9489004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44DF7D99-316F-433E-9443-F3029A947FD0}"/>
              </a:ext>
            </a:extLst>
          </p:cNvPr>
          <p:cNvSpPr txBox="1"/>
          <p:nvPr/>
        </p:nvSpPr>
        <p:spPr>
          <a:xfrm>
            <a:off x="9308305" y="2994889"/>
            <a:ext cx="364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11</a:t>
            </a:r>
          </a:p>
        </p:txBody>
      </p:sp>
      <p:cxnSp>
        <p:nvCxnSpPr>
          <p:cNvPr id="40" name="Conector reto 39">
            <a:extLst>
              <a:ext uri="{FF2B5EF4-FFF2-40B4-BE49-F238E27FC236}">
                <a16:creationId xmlns:a16="http://schemas.microsoft.com/office/drawing/2014/main" id="{81C97490-1328-4027-847D-40A159B82105}"/>
              </a:ext>
            </a:extLst>
          </p:cNvPr>
          <p:cNvCxnSpPr>
            <a:cxnSpLocks/>
          </p:cNvCxnSpPr>
          <p:nvPr/>
        </p:nvCxnSpPr>
        <p:spPr>
          <a:xfrm flipV="1">
            <a:off x="10004674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E9F22ADA-EE8E-4768-BD1F-1DF61444743E}"/>
              </a:ext>
            </a:extLst>
          </p:cNvPr>
          <p:cNvSpPr txBox="1"/>
          <p:nvPr/>
        </p:nvSpPr>
        <p:spPr>
          <a:xfrm>
            <a:off x="9823975" y="2994889"/>
            <a:ext cx="364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12</a:t>
            </a:r>
          </a:p>
        </p:txBody>
      </p:sp>
      <p:cxnSp>
        <p:nvCxnSpPr>
          <p:cNvPr id="42" name="Conector reto 41">
            <a:extLst>
              <a:ext uri="{FF2B5EF4-FFF2-40B4-BE49-F238E27FC236}">
                <a16:creationId xmlns:a16="http://schemas.microsoft.com/office/drawing/2014/main" id="{6CDBD2B6-631C-4A37-AF7B-DA25DA02A1CC}"/>
              </a:ext>
            </a:extLst>
          </p:cNvPr>
          <p:cNvCxnSpPr>
            <a:cxnSpLocks/>
          </p:cNvCxnSpPr>
          <p:nvPr/>
        </p:nvCxnSpPr>
        <p:spPr>
          <a:xfrm flipV="1">
            <a:off x="10517540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DC6A034F-4531-4BD9-B6E4-7E42FFEDD694}"/>
              </a:ext>
            </a:extLst>
          </p:cNvPr>
          <p:cNvSpPr txBox="1"/>
          <p:nvPr/>
        </p:nvSpPr>
        <p:spPr>
          <a:xfrm>
            <a:off x="10337643" y="2994889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13</a:t>
            </a:r>
          </a:p>
        </p:txBody>
      </p: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6E6E0034-7029-4115-BC31-A5F4A8C2D715}"/>
              </a:ext>
            </a:extLst>
          </p:cNvPr>
          <p:cNvCxnSpPr>
            <a:cxnSpLocks/>
          </p:cNvCxnSpPr>
          <p:nvPr/>
        </p:nvCxnSpPr>
        <p:spPr>
          <a:xfrm flipV="1">
            <a:off x="11026800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C68160F-F238-4FC5-AB52-66D6BB2FA345}"/>
              </a:ext>
            </a:extLst>
          </p:cNvPr>
          <p:cNvSpPr txBox="1"/>
          <p:nvPr/>
        </p:nvSpPr>
        <p:spPr>
          <a:xfrm>
            <a:off x="10846101" y="2994889"/>
            <a:ext cx="364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14</a:t>
            </a:r>
          </a:p>
        </p:txBody>
      </p: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9A0BDEC8-091C-4782-BACC-CE0258A36545}"/>
              </a:ext>
            </a:extLst>
          </p:cNvPr>
          <p:cNvCxnSpPr>
            <a:cxnSpLocks/>
          </p:cNvCxnSpPr>
          <p:nvPr/>
        </p:nvCxnSpPr>
        <p:spPr>
          <a:xfrm flipV="1">
            <a:off x="11538822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0EA1C113-3EB6-4E28-92D5-58E1E904F46B}"/>
              </a:ext>
            </a:extLst>
          </p:cNvPr>
          <p:cNvSpPr txBox="1"/>
          <p:nvPr/>
        </p:nvSpPr>
        <p:spPr>
          <a:xfrm>
            <a:off x="11358123" y="2994889"/>
            <a:ext cx="364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15</a:t>
            </a:r>
          </a:p>
        </p:txBody>
      </p:sp>
      <p:cxnSp>
        <p:nvCxnSpPr>
          <p:cNvPr id="48" name="Conector reto 47">
            <a:extLst>
              <a:ext uri="{FF2B5EF4-FFF2-40B4-BE49-F238E27FC236}">
                <a16:creationId xmlns:a16="http://schemas.microsoft.com/office/drawing/2014/main" id="{23109A14-C936-4B3A-9808-450786032557}"/>
              </a:ext>
            </a:extLst>
          </p:cNvPr>
          <p:cNvCxnSpPr>
            <a:cxnSpLocks/>
          </p:cNvCxnSpPr>
          <p:nvPr/>
        </p:nvCxnSpPr>
        <p:spPr>
          <a:xfrm flipV="1">
            <a:off x="12057296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B45E6541-BADE-4BC7-87D5-98D984BB1425}"/>
              </a:ext>
            </a:extLst>
          </p:cNvPr>
          <p:cNvSpPr txBox="1"/>
          <p:nvPr/>
        </p:nvSpPr>
        <p:spPr>
          <a:xfrm>
            <a:off x="11876597" y="2994889"/>
            <a:ext cx="364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16</a:t>
            </a:r>
          </a:p>
        </p:txBody>
      </p: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4C918297-20BC-4D0A-B756-FCC660979DF5}"/>
              </a:ext>
            </a:extLst>
          </p:cNvPr>
          <p:cNvCxnSpPr>
            <a:cxnSpLocks/>
          </p:cNvCxnSpPr>
          <p:nvPr/>
        </p:nvCxnSpPr>
        <p:spPr>
          <a:xfrm flipV="1">
            <a:off x="12572966" y="2752627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3C631DA2-4331-4B5D-BB69-86C66353F03F}"/>
              </a:ext>
            </a:extLst>
          </p:cNvPr>
          <p:cNvSpPr txBox="1"/>
          <p:nvPr/>
        </p:nvSpPr>
        <p:spPr>
          <a:xfrm>
            <a:off x="12437151" y="2994889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7</a:t>
            </a:r>
          </a:p>
        </p:txBody>
      </p:sp>
      <p:cxnSp>
        <p:nvCxnSpPr>
          <p:cNvPr id="52" name="Conector reto 51">
            <a:extLst>
              <a:ext uri="{FF2B5EF4-FFF2-40B4-BE49-F238E27FC236}">
                <a16:creationId xmlns:a16="http://schemas.microsoft.com/office/drawing/2014/main" id="{091766DE-4E5E-46F2-8AC5-CC17266FDDCF}"/>
              </a:ext>
            </a:extLst>
          </p:cNvPr>
          <p:cNvCxnSpPr>
            <a:cxnSpLocks/>
          </p:cNvCxnSpPr>
          <p:nvPr/>
        </p:nvCxnSpPr>
        <p:spPr>
          <a:xfrm flipV="1">
            <a:off x="13085832" y="2318994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80675C8E-0F6D-4C7D-BFC9-60584843BFDE}"/>
              </a:ext>
            </a:extLst>
          </p:cNvPr>
          <p:cNvSpPr txBox="1"/>
          <p:nvPr/>
        </p:nvSpPr>
        <p:spPr>
          <a:xfrm>
            <a:off x="12950017" y="2561256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8</a:t>
            </a:r>
          </a:p>
        </p:txBody>
      </p:sp>
      <p:cxnSp>
        <p:nvCxnSpPr>
          <p:cNvPr id="54" name="Conector reto 53">
            <a:extLst>
              <a:ext uri="{FF2B5EF4-FFF2-40B4-BE49-F238E27FC236}">
                <a16:creationId xmlns:a16="http://schemas.microsoft.com/office/drawing/2014/main" id="{DEE6DCB1-744B-49A4-B7C3-14080CEB3D09}"/>
              </a:ext>
            </a:extLst>
          </p:cNvPr>
          <p:cNvCxnSpPr>
            <a:cxnSpLocks/>
          </p:cNvCxnSpPr>
          <p:nvPr/>
        </p:nvCxnSpPr>
        <p:spPr>
          <a:xfrm flipV="1">
            <a:off x="13595092" y="2318994"/>
            <a:ext cx="0" cy="26395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5BE17093-B0F9-4548-A6DC-5BC27B270C62}"/>
              </a:ext>
            </a:extLst>
          </p:cNvPr>
          <p:cNvSpPr txBox="1"/>
          <p:nvPr/>
        </p:nvSpPr>
        <p:spPr>
          <a:xfrm>
            <a:off x="13459277" y="2561256"/>
            <a:ext cx="274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963117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struindoFun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5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750421" y="2501790"/>
            <a:ext cx="8654933" cy="212365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pt-BR" sz="4400" dirty="0">
                <a:solidFill>
                  <a:srgbClr val="FFFF00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Função</a:t>
            </a: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é:</a:t>
            </a:r>
          </a:p>
          <a:p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Um conjunto de correspondências</a:t>
            </a:r>
          </a:p>
          <a:p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entre elementos de dois conjuntos.</a:t>
            </a:r>
          </a:p>
        </p:txBody>
      </p:sp>
    </p:spTree>
    <p:extLst>
      <p:ext uri="{BB962C8B-B14F-4D97-AF65-F5344CB8AC3E}">
        <p14:creationId xmlns:p14="http://schemas.microsoft.com/office/powerpoint/2010/main" val="341285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3566521" y="715309"/>
            <a:ext cx="7298793" cy="20390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 = {1, 2, 3, 4, 5}</a:t>
            </a:r>
          </a:p>
          <a:p>
            <a:pPr>
              <a:lnSpc>
                <a:spcPct val="150000"/>
              </a:lnSpc>
            </a:pPr>
            <a:r>
              <a:rPr lang="pt-BR" sz="4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B = {1, 2, 3, ..., 98, 99, 100}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2066092" y="893244"/>
            <a:ext cx="1409360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Naturais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pequenos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1548321" y="1854886"/>
            <a:ext cx="1927131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Naturais não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tão pequenos</a:t>
            </a:r>
          </a:p>
        </p:txBody>
      </p:sp>
    </p:spTree>
    <p:extLst>
      <p:ext uri="{BB962C8B-B14F-4D97-AF65-F5344CB8AC3E}">
        <p14:creationId xmlns:p14="http://schemas.microsoft.com/office/powerpoint/2010/main" val="150804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çãoMindBlow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71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ntendendoFunçã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92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147</Words>
  <Application>Microsoft Office PowerPoint</Application>
  <PresentationFormat>Widescreen</PresentationFormat>
  <Paragraphs>66</Paragraphs>
  <Slides>16</Slides>
  <Notes>0</Notes>
  <HiddenSlides>0</HiddenSlides>
  <MMClips>8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CMU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Mello</dc:creator>
  <cp:lastModifiedBy>Gustavo Mello</cp:lastModifiedBy>
  <cp:revision>25</cp:revision>
  <dcterms:created xsi:type="dcterms:W3CDTF">2020-08-26T17:24:15Z</dcterms:created>
  <dcterms:modified xsi:type="dcterms:W3CDTF">2021-04-11T19:16:30Z</dcterms:modified>
</cp:coreProperties>
</file>

<file path=docProps/thumbnail.jpeg>
</file>